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0"/>
    <p:restoredTop sz="94669"/>
  </p:normalViewPr>
  <p:slideViewPr>
    <p:cSldViewPr snapToGrid="0" snapToObjects="1">
      <p:cViewPr varScale="1">
        <p:scale>
          <a:sx n="101" d="100"/>
          <a:sy n="101" d="100"/>
        </p:scale>
        <p:origin x="22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62E5016-D4B1-5E41-907B-84DEA6E18437}" type="datetimeFigureOut">
              <a:rPr lang="en-US" smtClean="0"/>
              <a:t>1/3/18</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1C81C412-0664-484D-B170-5F60406083AB}"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2E5016-D4B1-5E41-907B-84DEA6E18437}"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2E5016-D4B1-5E41-907B-84DEA6E18437}"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2E5016-D4B1-5E41-907B-84DEA6E18437}"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E5016-D4B1-5E41-907B-84DEA6E18437}"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1C412-0664-484D-B170-5F60406083AB}"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2E5016-D4B1-5E41-907B-84DEA6E18437}"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2E5016-D4B1-5E41-907B-84DEA6E18437}" type="datetimeFigureOut">
              <a:rPr lang="en-US" smtClean="0"/>
              <a:t>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2E5016-D4B1-5E41-907B-84DEA6E18437}" type="datetimeFigureOut">
              <a:rPr lang="en-US" smtClean="0"/>
              <a:t>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E5016-D4B1-5E41-907B-84DEA6E18437}" type="datetimeFigureOut">
              <a:rPr lang="en-US" smtClean="0"/>
              <a:t>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E5016-D4B1-5E41-907B-84DEA6E18437}"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E5016-D4B1-5E41-907B-84DEA6E18437}"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1C412-0664-484D-B170-5F60406083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62E5016-D4B1-5E41-907B-84DEA6E18437}" type="datetimeFigureOut">
              <a:rPr lang="en-US" smtClean="0"/>
              <a:t>1/3/18</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1C81C412-0664-484D-B170-5F60406083AB}" type="slidenum">
              <a:rPr lang="en-US" smtClean="0"/>
              <a:t>‹#›</a:t>
            </a:fld>
            <a:endParaRPr lang="en-US"/>
          </a:p>
        </p:txBody>
      </p:sp>
    </p:spTree>
    <p:extLst>
      <p:ext uri="{BB962C8B-B14F-4D97-AF65-F5344CB8AC3E}">
        <p14:creationId xmlns:p14="http://schemas.microsoft.com/office/powerpoint/2010/main" val="146045765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1 Daily Journals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231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49901"/>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1261872" y="1573967"/>
            <a:ext cx="8595360" cy="4351337"/>
          </a:xfrm>
        </p:spPr>
        <p:txBody>
          <a:bodyPr>
            <a:noAutofit/>
          </a:bodyPr>
          <a:lstStyle/>
          <a:p>
            <a:r>
              <a:rPr lang="en-US" sz="3600" b="1" dirty="0" smtClean="0">
                <a:solidFill>
                  <a:srgbClr val="00B050"/>
                </a:solidFill>
              </a:rPr>
              <a:t>Write about the importance of independence and adventure for youth. Was Chris’ behavior unusual or typical for his age?</a:t>
            </a:r>
          </a:p>
          <a:p>
            <a:endParaRPr lang="en-US" sz="3600" b="1" dirty="0">
              <a:solidFill>
                <a:srgbClr val="00B050"/>
              </a:solidFill>
            </a:endParaRPr>
          </a:p>
          <a:p>
            <a:r>
              <a:rPr lang="en-US" sz="3600" b="1" dirty="0" smtClean="0">
                <a:solidFill>
                  <a:srgbClr val="00B050"/>
                </a:solidFill>
              </a:rPr>
              <a:t>Do you think Chris would have been surprised at the success of </a:t>
            </a:r>
            <a:r>
              <a:rPr lang="en-US" sz="3600" b="1" i="1" dirty="0" smtClean="0">
                <a:solidFill>
                  <a:srgbClr val="00B050"/>
                </a:solidFill>
              </a:rPr>
              <a:t>Into the Wild</a:t>
            </a:r>
            <a:r>
              <a:rPr lang="en-US" sz="3600" b="1" dirty="0" smtClean="0">
                <a:solidFill>
                  <a:srgbClr val="00B050"/>
                </a:solidFill>
              </a:rPr>
              <a:t>? What would Chris think of the book?</a:t>
            </a:r>
            <a:endParaRPr lang="en-US" sz="3600" b="1" dirty="0">
              <a:solidFill>
                <a:srgbClr val="00B050"/>
              </a:solidFill>
            </a:endParaRPr>
          </a:p>
        </p:txBody>
      </p:sp>
    </p:spTree>
    <p:extLst>
      <p:ext uri="{BB962C8B-B14F-4D97-AF65-F5344CB8AC3E}">
        <p14:creationId xmlns:p14="http://schemas.microsoft.com/office/powerpoint/2010/main" val="1543603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160" y="-662781"/>
            <a:ext cx="9692640" cy="1325562"/>
          </a:xfrm>
        </p:spPr>
        <p:txBody>
          <a:bodyPr/>
          <a:lstStyle/>
          <a:p>
            <a:r>
              <a:rPr lang="en-US" b="1" u="sng" dirty="0" smtClean="0">
                <a:solidFill>
                  <a:srgbClr val="00B050"/>
                </a:solidFill>
              </a:rPr>
              <a:t>Daily Journals</a:t>
            </a:r>
            <a:endParaRPr lang="en-US" b="1" u="sng" dirty="0">
              <a:solidFill>
                <a:srgbClr val="00B050"/>
              </a:solidFill>
            </a:endParaRPr>
          </a:p>
        </p:txBody>
      </p:sp>
      <p:sp>
        <p:nvSpPr>
          <p:cNvPr id="3" name="Content Placeholder 2"/>
          <p:cNvSpPr>
            <a:spLocks noGrp="1"/>
          </p:cNvSpPr>
          <p:nvPr>
            <p:ph idx="1"/>
          </p:nvPr>
        </p:nvSpPr>
        <p:spPr>
          <a:xfrm>
            <a:off x="134911" y="884420"/>
            <a:ext cx="11212643" cy="5973580"/>
          </a:xfrm>
        </p:spPr>
        <p:txBody>
          <a:bodyPr>
            <a:noAutofit/>
          </a:bodyPr>
          <a:lstStyle/>
          <a:p>
            <a:r>
              <a:rPr lang="en-US" sz="3200" b="1" dirty="0" smtClean="0">
                <a:solidFill>
                  <a:srgbClr val="00B050"/>
                </a:solidFill>
              </a:rPr>
              <a:t>What is the most dangerous sport/game/activity you can think of? Explain your answer.</a:t>
            </a:r>
          </a:p>
          <a:p>
            <a:endParaRPr lang="en-US" sz="3200" b="1" dirty="0">
              <a:solidFill>
                <a:srgbClr val="00B050"/>
              </a:solidFill>
            </a:endParaRPr>
          </a:p>
          <a:p>
            <a:r>
              <a:rPr lang="en-US" sz="3200" b="1" dirty="0" smtClean="0">
                <a:solidFill>
                  <a:srgbClr val="00B050"/>
                </a:solidFill>
              </a:rPr>
              <a:t>What is the most daring thing you’ve ever done? Explain. It can be as extreme as bungee jumping or as simple as a rollercoaster ride.</a:t>
            </a:r>
          </a:p>
          <a:p>
            <a:endParaRPr lang="en-US" sz="3200" b="1" dirty="0">
              <a:solidFill>
                <a:srgbClr val="00B050"/>
              </a:solidFill>
            </a:endParaRPr>
          </a:p>
          <a:p>
            <a:r>
              <a:rPr lang="en-US" sz="3200" b="1" dirty="0" smtClean="0">
                <a:solidFill>
                  <a:srgbClr val="00B050"/>
                </a:solidFill>
              </a:rPr>
              <a:t>What are your general views on hunting? Some people hunt for sport and not just food. In other words, they hunt for fun and to practice their skills. What is your opinion about this?</a:t>
            </a:r>
            <a:endParaRPr lang="en-US" sz="3200" b="1" dirty="0">
              <a:solidFill>
                <a:srgbClr val="00B050"/>
              </a:solidFill>
            </a:endParaRPr>
          </a:p>
        </p:txBody>
      </p:sp>
    </p:spTree>
    <p:extLst>
      <p:ext uri="{BB962C8B-B14F-4D97-AF65-F5344CB8AC3E}">
        <p14:creationId xmlns:p14="http://schemas.microsoft.com/office/powerpoint/2010/main" val="105303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662781"/>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494675" y="941814"/>
            <a:ext cx="10972799" cy="5803760"/>
          </a:xfrm>
        </p:spPr>
        <p:txBody>
          <a:bodyPr>
            <a:noAutofit/>
          </a:bodyPr>
          <a:lstStyle/>
          <a:p>
            <a:r>
              <a:rPr lang="en-US" sz="3600" b="1" dirty="0" smtClean="0">
                <a:solidFill>
                  <a:srgbClr val="00B050"/>
                </a:solidFill>
              </a:rPr>
              <a:t>Is there a difference between hunting humans and animals? Explain why or why not. Could a situation like the one in “Most Dangerous Game” happen in our world today? Why or why not?</a:t>
            </a:r>
          </a:p>
          <a:p>
            <a:endParaRPr lang="en-US" sz="3600" b="1" dirty="0">
              <a:solidFill>
                <a:srgbClr val="00B050"/>
              </a:solidFill>
            </a:endParaRPr>
          </a:p>
          <a:p>
            <a:r>
              <a:rPr lang="en-US" sz="3600" b="1" dirty="0" err="1" smtClean="0">
                <a:solidFill>
                  <a:srgbClr val="00B050"/>
                </a:solidFill>
              </a:rPr>
              <a:t>Zaroff</a:t>
            </a:r>
            <a:r>
              <a:rPr lang="en-US" sz="3600" b="1" dirty="0" smtClean="0">
                <a:solidFill>
                  <a:srgbClr val="00B050"/>
                </a:solidFill>
              </a:rPr>
              <a:t> stopped hunting animals because they lacked “instinct and reason”. How did Rainsford demonstrate both of these qualities throughout the story?</a:t>
            </a:r>
            <a:endParaRPr lang="en-US" sz="3600" b="1" dirty="0">
              <a:solidFill>
                <a:srgbClr val="00B050"/>
              </a:solidFill>
            </a:endParaRPr>
          </a:p>
        </p:txBody>
      </p:sp>
    </p:spTree>
    <p:extLst>
      <p:ext uri="{BB962C8B-B14F-4D97-AF65-F5344CB8AC3E}">
        <p14:creationId xmlns:p14="http://schemas.microsoft.com/office/powerpoint/2010/main" val="1359560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83748"/>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689547" y="1196646"/>
            <a:ext cx="9182675" cy="5238323"/>
          </a:xfrm>
        </p:spPr>
        <p:txBody>
          <a:bodyPr/>
          <a:lstStyle/>
          <a:p>
            <a:pPr lvl="0"/>
            <a:r>
              <a:rPr lang="en-US" sz="3200" b="1" dirty="0">
                <a:solidFill>
                  <a:srgbClr val="00B050"/>
                </a:solidFill>
              </a:rPr>
              <a:t>What are some expectations that people, including yourself, have of you? In as much detail as possible, describe these expectations. The following questions might help you start:</a:t>
            </a:r>
          </a:p>
          <a:p>
            <a:pPr lvl="1"/>
            <a:r>
              <a:rPr lang="en-US" sz="3200" b="1" dirty="0">
                <a:solidFill>
                  <a:srgbClr val="00B050"/>
                </a:solidFill>
              </a:rPr>
              <a:t>Who expects things of me?</a:t>
            </a:r>
          </a:p>
          <a:p>
            <a:pPr lvl="1"/>
            <a:r>
              <a:rPr lang="en-US" sz="3200" b="1" dirty="0">
                <a:solidFill>
                  <a:srgbClr val="00B050"/>
                </a:solidFill>
              </a:rPr>
              <a:t>What kinds of things do they expect?</a:t>
            </a:r>
          </a:p>
          <a:p>
            <a:pPr lvl="1"/>
            <a:r>
              <a:rPr lang="en-US" sz="3200" b="1" dirty="0">
                <a:solidFill>
                  <a:srgbClr val="00B050"/>
                </a:solidFill>
              </a:rPr>
              <a:t>What do I expect of myself?</a:t>
            </a:r>
          </a:p>
          <a:p>
            <a:endParaRPr lang="en-US" b="1" dirty="0">
              <a:solidFill>
                <a:srgbClr val="00B050"/>
              </a:solidFill>
            </a:endParaRPr>
          </a:p>
        </p:txBody>
      </p:sp>
    </p:spTree>
    <p:extLst>
      <p:ext uri="{BB962C8B-B14F-4D97-AF65-F5344CB8AC3E}">
        <p14:creationId xmlns:p14="http://schemas.microsoft.com/office/powerpoint/2010/main" val="556331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58896"/>
            <a:ext cx="9692640" cy="1325562"/>
          </a:xfrm>
        </p:spPr>
        <p:txBody>
          <a:bodyPr/>
          <a:lstStyle/>
          <a:p>
            <a:r>
              <a:rPr lang="en-US" b="1" u="sng" smtClean="0">
                <a:solidFill>
                  <a:srgbClr val="00B050"/>
                </a:solidFill>
              </a:rPr>
              <a:t>Daily Journals (Do both)</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3200" b="1" dirty="0" smtClean="0">
                <a:solidFill>
                  <a:srgbClr val="00B050"/>
                </a:solidFill>
              </a:rPr>
              <a:t>How does pride feature into “The Scarlet Ibis”?</a:t>
            </a:r>
          </a:p>
          <a:p>
            <a:endParaRPr lang="en-US" sz="3200" b="1" dirty="0" smtClean="0">
              <a:solidFill>
                <a:srgbClr val="00B050"/>
              </a:solidFill>
            </a:endParaRPr>
          </a:p>
          <a:p>
            <a:endParaRPr lang="en-US" sz="3200" b="1" dirty="0">
              <a:solidFill>
                <a:srgbClr val="00B050"/>
              </a:solidFill>
            </a:endParaRPr>
          </a:p>
          <a:p>
            <a:r>
              <a:rPr lang="en-US" sz="3200" b="1" dirty="0" smtClean="0">
                <a:solidFill>
                  <a:srgbClr val="00B050"/>
                </a:solidFill>
              </a:rPr>
              <a:t>How do the narrator’s feelings for Doodle change over time?</a:t>
            </a:r>
            <a:endParaRPr lang="en-US" sz="3200" b="1" dirty="0">
              <a:solidFill>
                <a:srgbClr val="00B050"/>
              </a:solidFill>
            </a:endParaRPr>
          </a:p>
        </p:txBody>
      </p:sp>
    </p:spTree>
    <p:extLst>
      <p:ext uri="{BB962C8B-B14F-4D97-AF65-F5344CB8AC3E}">
        <p14:creationId xmlns:p14="http://schemas.microsoft.com/office/powerpoint/2010/main" val="1092528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43906"/>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3600" b="1" dirty="0" smtClean="0">
                <a:solidFill>
                  <a:srgbClr val="00B050"/>
                </a:solidFill>
              </a:rPr>
              <a:t>Is the narrator of Scarlet Ibis a dynamic or static character? How do you know? Use examples from the text for support.</a:t>
            </a:r>
            <a:endParaRPr lang="en-US" sz="3600" b="1" dirty="0">
              <a:solidFill>
                <a:srgbClr val="00B050"/>
              </a:solidFill>
            </a:endParaRPr>
          </a:p>
        </p:txBody>
      </p:sp>
    </p:spTree>
    <p:extLst>
      <p:ext uri="{BB962C8B-B14F-4D97-AF65-F5344CB8AC3E}">
        <p14:creationId xmlns:p14="http://schemas.microsoft.com/office/powerpoint/2010/main" val="1455147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19922"/>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1261872" y="1469036"/>
            <a:ext cx="9501066" cy="5126636"/>
          </a:xfrm>
        </p:spPr>
        <p:txBody>
          <a:bodyPr>
            <a:noAutofit/>
          </a:bodyPr>
          <a:lstStyle/>
          <a:p>
            <a:r>
              <a:rPr lang="en-US" sz="3600" b="1" dirty="0" smtClean="0">
                <a:solidFill>
                  <a:srgbClr val="00B050"/>
                </a:solidFill>
              </a:rPr>
              <a:t>Make a list or a diagram of the things that make up your “culture”, and briefly explain each. (Must have at least 3-5). There is no right or wrong answer to this, much like the definition essay. In other words, what things are essential to defining and ultimately understanding your culture?</a:t>
            </a:r>
            <a:endParaRPr lang="en-US" sz="3600" b="1" dirty="0">
              <a:solidFill>
                <a:srgbClr val="00B050"/>
              </a:solidFill>
            </a:endParaRPr>
          </a:p>
        </p:txBody>
      </p:sp>
    </p:spTree>
    <p:extLst>
      <p:ext uri="{BB962C8B-B14F-4D97-AF65-F5344CB8AC3E}">
        <p14:creationId xmlns:p14="http://schemas.microsoft.com/office/powerpoint/2010/main" val="1919591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3807"/>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1261872" y="1364105"/>
            <a:ext cx="8595360" cy="4351337"/>
          </a:xfrm>
        </p:spPr>
        <p:txBody>
          <a:bodyPr>
            <a:normAutofit/>
          </a:bodyPr>
          <a:lstStyle/>
          <a:p>
            <a:r>
              <a:rPr lang="en-US" sz="3600" b="1" dirty="0" smtClean="0">
                <a:solidFill>
                  <a:srgbClr val="00B050"/>
                </a:solidFill>
              </a:rPr>
              <a:t>What are some major differences between Native American and Catholic/Christian cultures that are present in “The Man to Send Rain Clouds”? How does the author highlight these differences?</a:t>
            </a:r>
            <a:endParaRPr lang="en-US" sz="3600" b="1" dirty="0">
              <a:solidFill>
                <a:srgbClr val="00B050"/>
              </a:solidFill>
            </a:endParaRPr>
          </a:p>
        </p:txBody>
      </p:sp>
    </p:spTree>
    <p:extLst>
      <p:ext uri="{BB962C8B-B14F-4D97-AF65-F5344CB8AC3E}">
        <p14:creationId xmlns:p14="http://schemas.microsoft.com/office/powerpoint/2010/main" val="1583515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032" y="3213256"/>
            <a:ext cx="9579964" cy="2962692"/>
          </a:xfrm>
        </p:spPr>
        <p:txBody>
          <a:bodyPr>
            <a:normAutofit fontScale="90000"/>
          </a:bodyPr>
          <a:lstStyle/>
          <a:p>
            <a:r>
              <a:rPr lang="en-US" sz="6000" b="1" u="sng" dirty="0" smtClean="0">
                <a:solidFill>
                  <a:srgbClr val="00B050"/>
                </a:solidFill>
              </a:rPr>
              <a:t>- Daily Journal:</a:t>
            </a:r>
            <a:r>
              <a:rPr lang="en-US" b="1" u="sng" dirty="0" smtClean="0">
                <a:solidFill>
                  <a:srgbClr val="00B050"/>
                </a:solidFill>
              </a:rPr>
              <a:t/>
            </a:r>
            <a:br>
              <a:rPr lang="en-US" b="1" u="sng" dirty="0" smtClean="0">
                <a:solidFill>
                  <a:srgbClr val="00B050"/>
                </a:solidFill>
              </a:rPr>
            </a:br>
            <a:r>
              <a:rPr lang="en-US" dirty="0" smtClean="0">
                <a:solidFill>
                  <a:srgbClr val="00B050"/>
                </a:solidFill>
              </a:rPr>
              <a:t/>
            </a:r>
            <a:br>
              <a:rPr lang="en-US" dirty="0" smtClean="0">
                <a:solidFill>
                  <a:srgbClr val="00B050"/>
                </a:solidFill>
              </a:rPr>
            </a:br>
            <a:r>
              <a:rPr lang="en-US" b="1" dirty="0" smtClean="0">
                <a:solidFill>
                  <a:srgbClr val="00B050"/>
                </a:solidFill>
              </a:rPr>
              <a:t> - According to </a:t>
            </a:r>
            <a:r>
              <a:rPr lang="en-US" b="1" dirty="0" err="1" smtClean="0">
                <a:solidFill>
                  <a:srgbClr val="00B050"/>
                </a:solidFill>
              </a:rPr>
              <a:t>Krakauer</a:t>
            </a:r>
            <a:r>
              <a:rPr lang="en-US" b="1" dirty="0" smtClean="0">
                <a:solidFill>
                  <a:srgbClr val="00B050"/>
                </a:solidFill>
              </a:rPr>
              <a:t>, “Chris made an indelible impression on a number of people during his journey, most of whom only spent a few days with him”. Why do you think Chris made this kind of impression? What kind of impressions do you make on others?</a:t>
            </a:r>
            <a:endParaRPr lang="en-US" b="1" dirty="0"/>
          </a:p>
        </p:txBody>
      </p:sp>
    </p:spTree>
    <p:extLst>
      <p:ext uri="{BB962C8B-B14F-4D97-AF65-F5344CB8AC3E}">
        <p14:creationId xmlns:p14="http://schemas.microsoft.com/office/powerpoint/2010/main" val="1750515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98738"/>
            <a:ext cx="9692640" cy="1325562"/>
          </a:xfrm>
        </p:spPr>
        <p:txBody>
          <a:bodyPr/>
          <a:lstStyle/>
          <a:p>
            <a:r>
              <a:rPr lang="en-US" b="1" dirty="0" smtClean="0">
                <a:solidFill>
                  <a:srgbClr val="00B050"/>
                </a:solidFill>
              </a:rPr>
              <a:t>-</a:t>
            </a:r>
            <a:r>
              <a:rPr lang="en-US" b="1" u="sng" dirty="0" smtClean="0">
                <a:solidFill>
                  <a:srgbClr val="00B050"/>
                </a:solidFill>
              </a:rPr>
              <a:t>Daily Journals:</a:t>
            </a:r>
            <a:endParaRPr lang="en-US" b="1" u="sng" dirty="0">
              <a:solidFill>
                <a:srgbClr val="00B050"/>
              </a:solidFill>
            </a:endParaRPr>
          </a:p>
        </p:txBody>
      </p:sp>
      <p:sp>
        <p:nvSpPr>
          <p:cNvPr id="3" name="Content Placeholder 2"/>
          <p:cNvSpPr>
            <a:spLocks noGrp="1"/>
          </p:cNvSpPr>
          <p:nvPr>
            <p:ph idx="1"/>
          </p:nvPr>
        </p:nvSpPr>
        <p:spPr>
          <a:xfrm>
            <a:off x="1261872" y="1274164"/>
            <a:ext cx="9692640" cy="5261547"/>
          </a:xfrm>
        </p:spPr>
        <p:txBody>
          <a:bodyPr>
            <a:noAutofit/>
          </a:bodyPr>
          <a:lstStyle/>
          <a:p>
            <a:r>
              <a:rPr lang="en-US" sz="3200" b="1" dirty="0" smtClean="0">
                <a:solidFill>
                  <a:srgbClr val="00B050"/>
                </a:solidFill>
              </a:rPr>
              <a:t>(1) In a letter to Ron Franz, McCandless wrote, “nothing is more damaging to the adventurous spirit within a man than a secure future. The very basic core of a man’s living spirit is his passion for adventure” (56) Was Chris right? Why or Why not?</a:t>
            </a:r>
            <a:endParaRPr lang="en-US" sz="3200" b="1" dirty="0">
              <a:solidFill>
                <a:srgbClr val="00B050"/>
              </a:solidFill>
            </a:endParaRPr>
          </a:p>
          <a:p>
            <a:r>
              <a:rPr lang="en-US" sz="3200" b="1" dirty="0" smtClean="0">
                <a:solidFill>
                  <a:srgbClr val="00B050"/>
                </a:solidFill>
              </a:rPr>
              <a:t>(2) How does your reading of </a:t>
            </a:r>
            <a:r>
              <a:rPr lang="en-US" sz="3200" b="1" u="sng" dirty="0" smtClean="0">
                <a:solidFill>
                  <a:srgbClr val="00B050"/>
                </a:solidFill>
              </a:rPr>
              <a:t>Into the Wild </a:t>
            </a:r>
            <a:r>
              <a:rPr lang="en-US" sz="3200" b="1" dirty="0" smtClean="0">
                <a:solidFill>
                  <a:srgbClr val="00B050"/>
                </a:solidFill>
              </a:rPr>
              <a:t>influence your goals for high school, and plans for life after high school?</a:t>
            </a:r>
            <a:endParaRPr lang="en-US" sz="3200" b="1" u="sng" dirty="0">
              <a:solidFill>
                <a:srgbClr val="00B050"/>
              </a:solidFill>
            </a:endParaRPr>
          </a:p>
        </p:txBody>
      </p:sp>
    </p:spTree>
    <p:extLst>
      <p:ext uri="{BB962C8B-B14F-4D97-AF65-F5344CB8AC3E}">
        <p14:creationId xmlns:p14="http://schemas.microsoft.com/office/powerpoint/2010/main" val="173655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73886"/>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p:txBody>
          <a:bodyPr>
            <a:noAutofit/>
          </a:bodyPr>
          <a:lstStyle/>
          <a:p>
            <a:r>
              <a:rPr lang="en-US" sz="3600" b="1" dirty="0" smtClean="0">
                <a:solidFill>
                  <a:srgbClr val="00B050"/>
                </a:solidFill>
              </a:rPr>
              <a:t>What draws people to participate in dangerous, high risk activities? Explain. Do you think it is fair to the loved ones of the individuals who participate in these high-risk activities?</a:t>
            </a:r>
            <a:endParaRPr lang="en-US" sz="3600" b="1" dirty="0">
              <a:solidFill>
                <a:srgbClr val="00B050"/>
              </a:solidFill>
            </a:endParaRPr>
          </a:p>
        </p:txBody>
      </p:sp>
    </p:spTree>
    <p:extLst>
      <p:ext uri="{BB962C8B-B14F-4D97-AF65-F5344CB8AC3E}">
        <p14:creationId xmlns:p14="http://schemas.microsoft.com/office/powerpoint/2010/main" val="191779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803" y="0"/>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3200" b="1" dirty="0" smtClean="0">
                <a:solidFill>
                  <a:srgbClr val="00B050"/>
                </a:solidFill>
              </a:rPr>
              <a:t>Walt McCandless </a:t>
            </a:r>
            <a:r>
              <a:rPr lang="en-US" sz="3200" b="1" dirty="0" err="1" smtClean="0">
                <a:solidFill>
                  <a:srgbClr val="00B050"/>
                </a:solidFill>
              </a:rPr>
              <a:t>couldn</a:t>
            </a:r>
            <a:r>
              <a:rPr lang="mr-IN" sz="3200" b="1" dirty="0" smtClean="0">
                <a:solidFill>
                  <a:srgbClr val="00B050"/>
                </a:solidFill>
              </a:rPr>
              <a:t>’</a:t>
            </a:r>
            <a:r>
              <a:rPr lang="en-US" sz="3200" b="1" dirty="0" smtClean="0">
                <a:solidFill>
                  <a:srgbClr val="00B050"/>
                </a:solidFill>
              </a:rPr>
              <a:t>t understand “what kind of kid, with so much compassion, could cause his parents so much pain. Why was Chris’ relationship with his family so rocky? Why are relationships between parents and children in general rocky at times?</a:t>
            </a:r>
            <a:endParaRPr lang="en-US" sz="3200" b="1" dirty="0">
              <a:solidFill>
                <a:srgbClr val="00B050"/>
              </a:solidFill>
            </a:endParaRPr>
          </a:p>
        </p:txBody>
      </p:sp>
    </p:spTree>
    <p:extLst>
      <p:ext uri="{BB962C8B-B14F-4D97-AF65-F5344CB8AC3E}">
        <p14:creationId xmlns:p14="http://schemas.microsoft.com/office/powerpoint/2010/main" val="2010165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1754" y="0"/>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3600" b="1" dirty="0" smtClean="0">
                <a:solidFill>
                  <a:srgbClr val="00B050"/>
                </a:solidFill>
              </a:rPr>
              <a:t>Henry David Thoreau wrote, “rather than love, than money, than fame, give me truth” Chris highlighted this passage and wrote “truth” above it. Why do you think McCandless identified with this quote?</a:t>
            </a:r>
            <a:endParaRPr lang="en-US" sz="3600" b="1" dirty="0">
              <a:solidFill>
                <a:srgbClr val="00B050"/>
              </a:solidFill>
            </a:endParaRPr>
          </a:p>
        </p:txBody>
      </p:sp>
    </p:spTree>
    <p:extLst>
      <p:ext uri="{BB962C8B-B14F-4D97-AF65-F5344CB8AC3E}">
        <p14:creationId xmlns:p14="http://schemas.microsoft.com/office/powerpoint/2010/main" val="643731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25917"/>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1261872" y="2248525"/>
            <a:ext cx="8595360" cy="4351337"/>
          </a:xfrm>
        </p:spPr>
        <p:txBody>
          <a:bodyPr>
            <a:normAutofit/>
          </a:bodyPr>
          <a:lstStyle/>
          <a:p>
            <a:r>
              <a:rPr lang="en-US" sz="4000" b="1" dirty="0" smtClean="0">
                <a:solidFill>
                  <a:srgbClr val="00B050"/>
                </a:solidFill>
              </a:rPr>
              <a:t>Is McCandless truly a compassionate person, as he is often described?</a:t>
            </a:r>
            <a:endParaRPr lang="en-US" sz="4000" b="1" dirty="0">
              <a:solidFill>
                <a:srgbClr val="00B050"/>
              </a:solidFill>
            </a:endParaRPr>
          </a:p>
        </p:txBody>
      </p:sp>
    </p:spTree>
    <p:extLst>
      <p:ext uri="{BB962C8B-B14F-4D97-AF65-F5344CB8AC3E}">
        <p14:creationId xmlns:p14="http://schemas.microsoft.com/office/powerpoint/2010/main" val="173379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774" y="0"/>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3600" b="1" dirty="0" smtClean="0">
                <a:solidFill>
                  <a:srgbClr val="00B050"/>
                </a:solidFill>
              </a:rPr>
              <a:t>Why does </a:t>
            </a:r>
            <a:r>
              <a:rPr lang="en-US" sz="3600" b="1" dirty="0" err="1" smtClean="0">
                <a:solidFill>
                  <a:srgbClr val="00B050"/>
                </a:solidFill>
              </a:rPr>
              <a:t>Krakauer</a:t>
            </a:r>
            <a:r>
              <a:rPr lang="en-US" sz="3600" b="1" dirty="0" smtClean="0">
                <a:solidFill>
                  <a:srgbClr val="00B050"/>
                </a:solidFill>
              </a:rPr>
              <a:t> include his experience of climbing Devil’s Thumb in the book? Why did he set out to climb Devil’s Thumb? How does this help support our understanding of Chris?</a:t>
            </a:r>
            <a:endParaRPr lang="en-US" sz="3600" b="1" dirty="0">
              <a:solidFill>
                <a:srgbClr val="00B050"/>
              </a:solidFill>
            </a:endParaRPr>
          </a:p>
        </p:txBody>
      </p:sp>
    </p:spTree>
    <p:extLst>
      <p:ext uri="{BB962C8B-B14F-4D97-AF65-F5344CB8AC3E}">
        <p14:creationId xmlns:p14="http://schemas.microsoft.com/office/powerpoint/2010/main" val="262873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44773"/>
            <a:ext cx="9692640" cy="1325562"/>
          </a:xfrm>
        </p:spPr>
        <p:txBody>
          <a:bodyPr/>
          <a:lstStyle/>
          <a:p>
            <a:r>
              <a:rPr lang="en-US" b="1" u="sng" dirty="0" smtClean="0">
                <a:solidFill>
                  <a:srgbClr val="00B050"/>
                </a:solidFill>
              </a:rPr>
              <a:t>Daily Journal</a:t>
            </a:r>
            <a:endParaRPr lang="en-US" b="1" u="sng" dirty="0">
              <a:solidFill>
                <a:srgbClr val="00B050"/>
              </a:solidFill>
            </a:endParaRPr>
          </a:p>
        </p:txBody>
      </p:sp>
      <p:sp>
        <p:nvSpPr>
          <p:cNvPr id="3" name="Content Placeholder 2"/>
          <p:cNvSpPr>
            <a:spLocks noGrp="1"/>
          </p:cNvSpPr>
          <p:nvPr>
            <p:ph idx="1"/>
          </p:nvPr>
        </p:nvSpPr>
        <p:spPr>
          <a:xfrm>
            <a:off x="1261872" y="1274164"/>
            <a:ext cx="8595360" cy="4351337"/>
          </a:xfrm>
        </p:spPr>
        <p:txBody>
          <a:bodyPr>
            <a:noAutofit/>
          </a:bodyPr>
          <a:lstStyle/>
          <a:p>
            <a:r>
              <a:rPr lang="en-US" sz="3600" b="1" dirty="0" err="1" smtClean="0">
                <a:solidFill>
                  <a:srgbClr val="00B050"/>
                </a:solidFill>
              </a:rPr>
              <a:t>Krakauer</a:t>
            </a:r>
            <a:r>
              <a:rPr lang="en-US" sz="3600" b="1" dirty="0" smtClean="0">
                <a:solidFill>
                  <a:srgbClr val="00B050"/>
                </a:solidFill>
              </a:rPr>
              <a:t> wrote that McCandless ”overestimated his resilience, but was sufficiently skilled to last for sixteen weeks on little more than his wits and ten pounds of rice”. Was Chris prepared or not prepared in your opinion? Why or why not? Was he aware of the </a:t>
            </a:r>
            <a:r>
              <a:rPr lang="en-US" sz="3600" b="1" dirty="0">
                <a:solidFill>
                  <a:srgbClr val="00B050"/>
                </a:solidFill>
              </a:rPr>
              <a:t>s</a:t>
            </a:r>
            <a:r>
              <a:rPr lang="en-US" sz="3600" b="1" dirty="0" smtClean="0">
                <a:solidFill>
                  <a:srgbClr val="00B050"/>
                </a:solidFill>
              </a:rPr>
              <a:t>truggles he would face in the wild?</a:t>
            </a:r>
            <a:endParaRPr lang="en-US" sz="3600" b="1" dirty="0">
              <a:solidFill>
                <a:srgbClr val="00B050"/>
              </a:solidFill>
            </a:endParaRPr>
          </a:p>
        </p:txBody>
      </p:sp>
    </p:spTree>
    <p:extLst>
      <p:ext uri="{BB962C8B-B14F-4D97-AF65-F5344CB8AC3E}">
        <p14:creationId xmlns:p14="http://schemas.microsoft.com/office/powerpoint/2010/main" val="382835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92969</TotalTime>
  <Words>739</Words>
  <Application>Microsoft Macintosh PowerPoint</Application>
  <PresentationFormat>Widescreen</PresentationFormat>
  <Paragraphs>47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Century Schoolbook</vt:lpstr>
      <vt:lpstr>Mangal</vt:lpstr>
      <vt:lpstr>Wingdings 2</vt:lpstr>
      <vt:lpstr>Arial</vt:lpstr>
      <vt:lpstr>View</vt:lpstr>
      <vt:lpstr>English 1 Daily Journals</vt:lpstr>
      <vt:lpstr>- Daily Journal:   - According to Krakauer, “Chris made an indelible impression on a number of people during his journey, most of whom only spent a few days with him”. Why do you think Chris made this kind of impression? What kind of impressions do you make on others?</vt:lpstr>
      <vt:lpstr>-Daily Journals:</vt:lpstr>
      <vt:lpstr>Daily Journal</vt:lpstr>
      <vt:lpstr>Daily Journal</vt:lpstr>
      <vt:lpstr>Daily Journal</vt:lpstr>
      <vt:lpstr>Daily Journal</vt:lpstr>
      <vt:lpstr>Daily Journal</vt:lpstr>
      <vt:lpstr>Daily Journal</vt:lpstr>
      <vt:lpstr>Daily Journal</vt:lpstr>
      <vt:lpstr>Daily Journals</vt:lpstr>
      <vt:lpstr>Daily Journal</vt:lpstr>
      <vt:lpstr>Daily Journal</vt:lpstr>
      <vt:lpstr>Daily Journals (Do both)</vt:lpstr>
      <vt:lpstr>Daily Journal</vt:lpstr>
      <vt:lpstr>Daily Journal</vt:lpstr>
      <vt:lpstr>Daily Journal</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 Daily Journals</dc:title>
  <dc:creator>Mike McGahey</dc:creator>
  <cp:lastModifiedBy>Mike McGahey</cp:lastModifiedBy>
  <cp:revision>39</cp:revision>
  <dcterms:created xsi:type="dcterms:W3CDTF">2017-10-23T14:19:07Z</dcterms:created>
  <dcterms:modified xsi:type="dcterms:W3CDTF">2018-01-11T18:44:48Z</dcterms:modified>
</cp:coreProperties>
</file>